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3" r:id="rId2"/>
  </p:sldMasterIdLst>
  <p:notesMasterIdLst>
    <p:notesMasterId r:id="rId4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9" r:id="rId32"/>
    <p:sldId id="290" r:id="rId33"/>
    <p:sldId id="291" r:id="rId34"/>
    <p:sldId id="297" r:id="rId35"/>
    <p:sldId id="292" r:id="rId36"/>
    <p:sldId id="296" r:id="rId37"/>
    <p:sldId id="293" r:id="rId38"/>
    <p:sldId id="286" r:id="rId39"/>
    <p:sldId id="295" r:id="rId40"/>
    <p:sldId id="294" r:id="rId41"/>
    <p:sldId id="288" r:id="rId4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5"/>
    <p:restoredTop sz="88042" autoAdjust="0"/>
  </p:normalViewPr>
  <p:slideViewPr>
    <p:cSldViewPr snapToGrid="0">
      <p:cViewPr>
        <p:scale>
          <a:sx n="100" d="100"/>
          <a:sy n="100" d="100"/>
        </p:scale>
        <p:origin x="360" y="2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BC2E0A13-CB42-8B48-A8ED-1105BF9A8B78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26932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Why do we need statistics?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517636"/>
            <a:ext cx="7758138" cy="500066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Categorical (entities are divided into distinct categories):</a:t>
            </a:r>
          </a:p>
          <a:p>
            <a:pPr lvl="1"/>
            <a:r>
              <a:rPr lang="en-GB" dirty="0" smtClean="0"/>
              <a:t>Binary variable: There are only two categories</a:t>
            </a:r>
          </a:p>
          <a:p>
            <a:pPr lvl="2"/>
            <a:r>
              <a:rPr lang="en-GB" dirty="0" smtClean="0"/>
              <a:t>e.g. dead or alive.</a:t>
            </a:r>
          </a:p>
          <a:p>
            <a:pPr lvl="1"/>
            <a:r>
              <a:rPr lang="en-GB" dirty="0" smtClean="0"/>
              <a:t>Nominal variable: There are more than two categories </a:t>
            </a:r>
          </a:p>
          <a:p>
            <a:pPr lvl="2"/>
            <a:r>
              <a:rPr lang="en-GB" dirty="0" smtClean="0"/>
              <a:t>e.g. whether someone is an omnivore, vegetarian, vegan, or fruitarian.</a:t>
            </a:r>
          </a:p>
          <a:p>
            <a:pPr lvl="1"/>
            <a:r>
              <a:rPr lang="en-GB" dirty="0" smtClean="0"/>
              <a:t>Ordinal variable: The same as a nominal variable but the categories have a logical order</a:t>
            </a:r>
          </a:p>
          <a:p>
            <a:pPr lvl="2"/>
            <a:r>
              <a:rPr lang="en-GB" dirty="0" smtClean="0"/>
              <a:t>e.g. whether people got a fail, a pass, a merit or a distinction in their exam.</a:t>
            </a:r>
          </a:p>
          <a:p>
            <a:r>
              <a:rPr lang="en-GB" dirty="0" smtClean="0"/>
              <a:t>Continuous (entities get a distinct score):</a:t>
            </a:r>
          </a:p>
          <a:p>
            <a:pPr lvl="1"/>
            <a:r>
              <a:rPr lang="en-GB" dirty="0" smtClean="0"/>
              <a:t>Interval variable: Equal intervals on the variable represent equal differences in the property being measured</a:t>
            </a:r>
          </a:p>
          <a:p>
            <a:pPr lvl="2"/>
            <a:r>
              <a:rPr lang="en-GB" dirty="0" smtClean="0"/>
              <a:t>e.g. the difference between 6 and 8 is equivalent to the difference between 13 and 15.</a:t>
            </a:r>
          </a:p>
          <a:p>
            <a:pPr lvl="1"/>
            <a:r>
              <a:rPr lang="en-GB" dirty="0" smtClean="0"/>
              <a:t>Ratio variable: The same as an interval variable, but the ratios of scores on the scale must also make sense</a:t>
            </a:r>
          </a:p>
          <a:p>
            <a:pPr lvl="2"/>
            <a:r>
              <a:rPr lang="en-GB" dirty="0" smtClean="0"/>
              <a:t>e.g. a score of 16 on an anxiety scale means that the person is, in reality, twice as anxious as someone scoring 8.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Measurement Error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Measurement error</a:t>
            </a:r>
          </a:p>
          <a:p>
            <a:pPr lvl="1"/>
            <a:r>
              <a:rPr lang="en-GB" dirty="0" smtClean="0"/>
              <a:t>The discrepancy between the actual value we’re trying to measure, and the number we use to represent that value.</a:t>
            </a:r>
          </a:p>
          <a:p>
            <a:r>
              <a:rPr lang="en-GB" dirty="0" smtClean="0"/>
              <a:t>Example:</a:t>
            </a:r>
          </a:p>
          <a:p>
            <a:pPr lvl="1"/>
            <a:r>
              <a:rPr lang="en-GB" dirty="0"/>
              <a:t>Y</a:t>
            </a:r>
            <a:r>
              <a:rPr lang="en-GB" dirty="0" smtClean="0"/>
              <a:t>ou (in reality) weigh 80 kg.</a:t>
            </a:r>
          </a:p>
          <a:p>
            <a:pPr lvl="1"/>
            <a:r>
              <a:rPr lang="en-GB" dirty="0" smtClean="0"/>
              <a:t>You stand on your bathroom scales and they say 83 kg.</a:t>
            </a:r>
          </a:p>
          <a:p>
            <a:pPr lvl="1"/>
            <a:r>
              <a:rPr lang="en-GB" dirty="0" smtClean="0"/>
              <a:t>The measurement error is 3 kg.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Whether an instrument measures what it set out to measure.</a:t>
            </a:r>
          </a:p>
          <a:p>
            <a:r>
              <a:rPr lang="en-GB" dirty="0" smtClean="0"/>
              <a:t>Content validity</a:t>
            </a:r>
          </a:p>
          <a:p>
            <a:pPr lvl="1"/>
            <a:r>
              <a:rPr lang="en-GB" dirty="0" smtClean="0"/>
              <a:t>Evidence that the content of a test corresponds to the content of the construct it was designed to cover</a:t>
            </a:r>
          </a:p>
          <a:p>
            <a:r>
              <a:rPr lang="en-GB" dirty="0" smtClean="0"/>
              <a:t>Ecological validity</a:t>
            </a:r>
          </a:p>
          <a:p>
            <a:pPr lvl="1"/>
            <a:r>
              <a:rPr lang="en-GB" dirty="0" smtClean="0"/>
              <a:t>Evidence that the results of a study, experiment or test can be applied, and allow inferences, to real-world conditions.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Reliability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ability of the measure to produce the same results under the same conditions.</a:t>
            </a:r>
          </a:p>
          <a:p>
            <a:r>
              <a:rPr lang="en-GB" dirty="0" smtClean="0"/>
              <a:t>Test-Retest Reliability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ability of a measure to produce consistent results when the same entities are tested at two different points in time.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Measure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Correlational</a:t>
            </a:r>
            <a:r>
              <a:rPr lang="en-GB" dirty="0" smtClean="0"/>
              <a:t> research:</a:t>
            </a:r>
          </a:p>
          <a:p>
            <a:pPr lvl="1"/>
            <a:r>
              <a:rPr lang="en-GB" dirty="0" smtClean="0"/>
              <a:t>Observing what naturally goes on in the world without directly interfering with it.</a:t>
            </a:r>
          </a:p>
          <a:p>
            <a:r>
              <a:rPr lang="en-GB" dirty="0" smtClean="0"/>
              <a:t>Cross-sectional research:</a:t>
            </a:r>
          </a:p>
          <a:p>
            <a:pPr lvl="1"/>
            <a:r>
              <a:rPr lang="en-GB" dirty="0" smtClean="0"/>
              <a:t>This term implies that data come from people at different age points with different people representing each age point.</a:t>
            </a:r>
          </a:p>
          <a:p>
            <a:r>
              <a:rPr lang="en-GB" dirty="0" smtClean="0"/>
              <a:t>Experimental research:</a:t>
            </a:r>
          </a:p>
          <a:p>
            <a:pPr lvl="1"/>
            <a:r>
              <a:rPr lang="en-GB" dirty="0" smtClean="0"/>
              <a:t>One or more variable is systematically manipulated to see their effect (alone or in combination) on an outcome variable.</a:t>
            </a:r>
          </a:p>
          <a:p>
            <a:pPr lvl="1"/>
            <a:r>
              <a:rPr lang="en-GB" dirty="0" smtClean="0"/>
              <a:t>Statements can be made about cause and effect.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Experimental Research </a:t>
            </a:r>
            <a:r>
              <a:rPr lang="en-GB" dirty="0"/>
              <a:t>M</a:t>
            </a:r>
            <a:r>
              <a:rPr lang="en-GB" dirty="0" smtClean="0"/>
              <a:t>ethods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Cause and Effect (Hume, 1748)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Cause and effect must occur close together in time (contiguity);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The cause must occur before an effect does;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The effect should never occur without the presence of the cause.</a:t>
            </a:r>
            <a:endParaRPr lang="en-GB" dirty="0"/>
          </a:p>
          <a:p>
            <a:r>
              <a:rPr lang="en-GB" dirty="0" smtClean="0"/>
              <a:t>Confounding variables: the ‘</a:t>
            </a:r>
            <a:r>
              <a:rPr lang="en-GB" i="1" dirty="0" err="1"/>
              <a:t>T</a:t>
            </a:r>
            <a:r>
              <a:rPr lang="en-GB" i="1" dirty="0" err="1" smtClean="0"/>
              <a:t>ertium</a:t>
            </a:r>
            <a:r>
              <a:rPr lang="en-GB" i="1" dirty="0" smtClean="0"/>
              <a:t> Quid</a:t>
            </a:r>
            <a:r>
              <a:rPr lang="en-GB" dirty="0" smtClean="0"/>
              <a:t>’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 variable (that we may or may not have measured) other than the predictor variables that potentially affects an outcome variable.</a:t>
            </a:r>
          </a:p>
          <a:p>
            <a:pPr lvl="1"/>
            <a:r>
              <a:rPr lang="en-GB" dirty="0" smtClean="0"/>
              <a:t>E.g. The relationship between breast implants and suicide is confounded by self esteem.</a:t>
            </a:r>
          </a:p>
          <a:p>
            <a:r>
              <a:rPr lang="en-GB" dirty="0" smtClean="0"/>
              <a:t>Ruling out confounds (Mill, 1865)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n effect should be present when the cause is present and that when the cause is absent the effect should be absent also.</a:t>
            </a:r>
          </a:p>
          <a:p>
            <a:pPr lvl="1"/>
            <a:r>
              <a:rPr lang="en-GB" dirty="0" smtClean="0"/>
              <a:t>Control conditions: the cause is absent.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of Data Collection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Between-group/Between-subject/independent</a:t>
            </a:r>
          </a:p>
          <a:p>
            <a:pPr lvl="1"/>
            <a:r>
              <a:rPr lang="en-GB" dirty="0" smtClean="0"/>
              <a:t>Different entities in experimental conditions</a:t>
            </a:r>
          </a:p>
          <a:p>
            <a:r>
              <a:rPr lang="en-GB" dirty="0" smtClean="0"/>
              <a:t>Repeated measures (within-subject)</a:t>
            </a:r>
          </a:p>
          <a:p>
            <a:pPr lvl="1"/>
            <a:r>
              <a:rPr lang="en-GB" dirty="0" smtClean="0"/>
              <a:t>The same entities take part in all experimental conditions.</a:t>
            </a:r>
          </a:p>
          <a:p>
            <a:pPr lvl="1"/>
            <a:r>
              <a:rPr lang="en-GB" dirty="0" smtClean="0"/>
              <a:t>Economical</a:t>
            </a:r>
          </a:p>
          <a:p>
            <a:pPr lvl="1"/>
            <a:r>
              <a:rPr lang="en-GB" dirty="0" smtClean="0"/>
              <a:t>Practice effects</a:t>
            </a:r>
          </a:p>
          <a:p>
            <a:pPr lvl="1"/>
            <a:r>
              <a:rPr lang="en-GB" dirty="0" smtClean="0"/>
              <a:t>Fatigue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Variation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Systematic Variation</a:t>
            </a:r>
          </a:p>
          <a:p>
            <a:pPr lvl="1"/>
            <a:r>
              <a:rPr lang="en-GB" dirty="0" smtClean="0"/>
              <a:t>Differences in performance created by a specific experimental manipulation.</a:t>
            </a:r>
          </a:p>
          <a:p>
            <a:r>
              <a:rPr lang="en-GB" dirty="0" smtClean="0"/>
              <a:t>Unsystematic Variation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ifferences in performance created by unknown factors.</a:t>
            </a:r>
          </a:p>
          <a:p>
            <a:pPr lvl="2"/>
            <a:r>
              <a:rPr lang="en-GB" dirty="0" smtClean="0"/>
              <a:t>Age, Gender, IQ, Time of day, Measurement error etc.</a:t>
            </a:r>
          </a:p>
          <a:p>
            <a:r>
              <a:rPr lang="en-GB" dirty="0" smtClean="0"/>
              <a:t>Randomization</a:t>
            </a:r>
          </a:p>
          <a:p>
            <a:pPr lvl="1"/>
            <a:r>
              <a:rPr lang="en-GB" dirty="0" smtClean="0"/>
              <a:t>Minimizes unsystematic variation.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08037" y="18700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308037" y="5584836"/>
            <a:ext cx="6072230" cy="1071570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Analysing Data: Histograms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Frequency Distributions (aka Histograms)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 graph plotting values of observations on the horizontal axis, with a bar showing how many times each value occurred in the data set.</a:t>
            </a:r>
          </a:p>
          <a:p>
            <a:r>
              <a:rPr lang="en-GB" dirty="0" smtClean="0"/>
              <a:t>The ‘Normal’ Distribution</a:t>
            </a:r>
          </a:p>
          <a:p>
            <a:pPr lvl="1"/>
            <a:r>
              <a:rPr lang="en-GB" dirty="0" smtClean="0"/>
              <a:t>Bell shaped</a:t>
            </a:r>
          </a:p>
          <a:p>
            <a:pPr lvl="1"/>
            <a:r>
              <a:rPr lang="en-GB" dirty="0" smtClean="0"/>
              <a:t>Symmetrical around the centre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Quantitative Methods</a:t>
            </a:r>
          </a:p>
          <a:p>
            <a:pPr lvl="1"/>
            <a:r>
              <a:rPr lang="en-GB" dirty="0" smtClean="0"/>
              <a:t>Testing theories using numbers</a:t>
            </a:r>
          </a:p>
          <a:p>
            <a:r>
              <a:rPr lang="en-GB" dirty="0" smtClean="0"/>
              <a:t>Qualitative Methods</a:t>
            </a:r>
          </a:p>
          <a:p>
            <a:pPr lvl="1"/>
            <a:r>
              <a:rPr lang="en-GB" dirty="0" smtClean="0"/>
              <a:t>Testing theories using language</a:t>
            </a:r>
          </a:p>
          <a:p>
            <a:pPr lvl="2"/>
            <a:r>
              <a:rPr lang="en-GB" dirty="0" smtClean="0"/>
              <a:t>Magazine articles/Interviews</a:t>
            </a:r>
          </a:p>
          <a:p>
            <a:pPr lvl="2"/>
            <a:r>
              <a:rPr lang="en-GB" dirty="0" smtClean="0"/>
              <a:t>Conversations</a:t>
            </a:r>
          </a:p>
          <a:p>
            <a:pPr lvl="2"/>
            <a:r>
              <a:rPr lang="en-GB" dirty="0" smtClean="0"/>
              <a:t>Newspapers</a:t>
            </a:r>
          </a:p>
          <a:p>
            <a:pPr lvl="2"/>
            <a:r>
              <a:rPr lang="en-GB" dirty="0" smtClean="0"/>
              <a:t>Media broadcasts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Normal Distribution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3225800"/>
            <a:ext cx="10600436" cy="2870200"/>
          </a:xfrm>
        </p:spPr>
        <p:txBody>
          <a:bodyPr>
            <a:normAutofit/>
          </a:bodyPr>
          <a:lstStyle/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pPr marL="457200" lvl="1" indent="0" algn="ctr">
              <a:buNone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curve shows the idealized </a:t>
            </a:r>
            <a:r>
              <a:rPr lang="en-GB" dirty="0" smtClean="0"/>
              <a:t>shape.</a:t>
            </a:r>
            <a:endParaRPr lang="en-GB" b="1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31" y="1842770"/>
            <a:ext cx="5396865" cy="3223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Properties of Frequency Distributions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Skew</a:t>
            </a:r>
          </a:p>
          <a:p>
            <a:pPr lvl="1"/>
            <a:r>
              <a:rPr lang="en-GB" dirty="0" smtClean="0"/>
              <a:t>The symmetry of the distribution.</a:t>
            </a:r>
          </a:p>
          <a:p>
            <a:pPr lvl="2"/>
            <a:r>
              <a:rPr lang="en-GB" dirty="0" smtClean="0"/>
              <a:t>Positive skew (scores bunched at low values with the tail pointing to high values).</a:t>
            </a:r>
          </a:p>
          <a:p>
            <a:pPr lvl="2"/>
            <a:r>
              <a:rPr lang="en-GB" dirty="0" smtClean="0"/>
              <a:t>Negative skew (scores bunched at high values with the tail pointing to low values).</a:t>
            </a:r>
          </a:p>
          <a:p>
            <a:r>
              <a:rPr lang="en-GB" dirty="0" smtClean="0"/>
              <a:t>Kurtosis</a:t>
            </a:r>
          </a:p>
          <a:p>
            <a:pPr lvl="1"/>
            <a:r>
              <a:rPr lang="en-GB" dirty="0" smtClean="0"/>
              <a:t>The ‘heaviness’ of the tails.</a:t>
            </a:r>
          </a:p>
          <a:p>
            <a:pPr lvl="2"/>
            <a:r>
              <a:rPr lang="en-GB" dirty="0" smtClean="0"/>
              <a:t>Leptokurtic = heavy tails.</a:t>
            </a:r>
          </a:p>
          <a:p>
            <a:pPr lvl="2"/>
            <a:r>
              <a:rPr lang="en-GB" dirty="0" err="1" smtClean="0"/>
              <a:t>Platykurtic</a:t>
            </a:r>
            <a:r>
              <a:rPr lang="en-GB" dirty="0" smtClean="0"/>
              <a:t> = light tails.</a:t>
            </a:r>
          </a:p>
          <a:p>
            <a:pPr lvl="1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190" y="1828779"/>
            <a:ext cx="8385810" cy="3408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Kurtosis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968482"/>
            <a:ext cx="8049768" cy="3159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tendency: The Mode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Mode</a:t>
            </a:r>
          </a:p>
          <a:p>
            <a:pPr lvl="1"/>
            <a:r>
              <a:rPr lang="en-GB" dirty="0" smtClean="0"/>
              <a:t>The most frequent score</a:t>
            </a:r>
          </a:p>
          <a:p>
            <a:r>
              <a:rPr lang="en-GB" dirty="0" smtClean="0"/>
              <a:t>Bimodal</a:t>
            </a:r>
          </a:p>
          <a:p>
            <a:pPr lvl="1"/>
            <a:r>
              <a:rPr lang="en-GB" dirty="0" smtClean="0"/>
              <a:t>Having two modes</a:t>
            </a:r>
          </a:p>
          <a:p>
            <a:r>
              <a:rPr lang="en-GB" dirty="0" smtClean="0"/>
              <a:t>Multimodal</a:t>
            </a:r>
          </a:p>
          <a:p>
            <a:pPr lvl="1"/>
            <a:r>
              <a:rPr lang="en-GB" dirty="0" smtClean="0"/>
              <a:t>Having several modes</a:t>
            </a: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Bimodal and Multimodal Distributions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99" y="2082800"/>
            <a:ext cx="8109585" cy="3120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Tendency: The Median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The Median is the middle score when scores are ordered</a:t>
            </a:r>
            <a:r>
              <a:rPr lang="en-GB" dirty="0"/>
              <a:t>:</a:t>
            </a:r>
            <a:endParaRPr lang="en-GB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72" y="3028950"/>
            <a:ext cx="7833360" cy="294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Tendency: The Mean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743060"/>
            <a:ext cx="7758138" cy="2043114"/>
          </a:xfrm>
        </p:spPr>
        <p:txBody>
          <a:bodyPr/>
          <a:lstStyle/>
          <a:p>
            <a:r>
              <a:rPr lang="en-GB" dirty="0" smtClean="0"/>
              <a:t>Mean</a:t>
            </a:r>
          </a:p>
          <a:p>
            <a:pPr lvl="1"/>
            <a:r>
              <a:rPr lang="en-GB" dirty="0" smtClean="0"/>
              <a:t>The sum of scores divided by the number of scores.</a:t>
            </a:r>
          </a:p>
          <a:p>
            <a:pPr lvl="1"/>
            <a:r>
              <a:rPr lang="en-GB" dirty="0" smtClean="0"/>
              <a:t>Number of friends of 11 </a:t>
            </a:r>
            <a:r>
              <a:rPr lang="en-GB" dirty="0" err="1" smtClean="0"/>
              <a:t>Facebook</a:t>
            </a:r>
            <a:r>
              <a:rPr lang="en-GB" dirty="0" smtClean="0"/>
              <a:t> users.</a:t>
            </a:r>
            <a:endParaRPr lang="en-GB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00" y="3403600"/>
            <a:ext cx="2142744" cy="1158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533900"/>
            <a:ext cx="554355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5803900"/>
            <a:ext cx="2381250" cy="81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Dispersion: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The Range</a:t>
            </a:r>
          </a:p>
          <a:p>
            <a:pPr lvl="1"/>
            <a:r>
              <a:rPr lang="en-GB" dirty="0" smtClean="0"/>
              <a:t>The smallest score subtracted from the largest</a:t>
            </a:r>
          </a:p>
          <a:p>
            <a:pPr lvl="1"/>
            <a:r>
              <a:rPr lang="en-GB" dirty="0" smtClean="0"/>
              <a:t>For our Facebook friends data the highest score </a:t>
            </a:r>
            <a:r>
              <a:rPr lang="en-GB" dirty="0"/>
              <a:t>i</a:t>
            </a:r>
            <a:r>
              <a:rPr lang="en-GB" dirty="0" smtClean="0"/>
              <a:t>s 234 and the lowest is 22; therefore the range is: 234 −22 = 212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Dispersion: The </a:t>
            </a:r>
            <a:r>
              <a:rPr lang="en-GB" dirty="0" err="1" smtClean="0"/>
              <a:t>Interquartile</a:t>
            </a:r>
            <a:r>
              <a:rPr lang="en-GB" dirty="0" smtClean="0"/>
              <a:t>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561305"/>
            <a:ext cx="7758138" cy="2185989"/>
          </a:xfrm>
        </p:spPr>
        <p:txBody>
          <a:bodyPr>
            <a:normAutofit/>
          </a:bodyPr>
          <a:lstStyle/>
          <a:p>
            <a:r>
              <a:rPr lang="en-GB" dirty="0" smtClean="0"/>
              <a:t>Quartiles</a:t>
            </a:r>
          </a:p>
          <a:p>
            <a:pPr lvl="1"/>
            <a:r>
              <a:rPr lang="en-GB" dirty="0" smtClean="0"/>
              <a:t>The three values that split the sorted data into four equal parts.</a:t>
            </a:r>
          </a:p>
          <a:p>
            <a:pPr lvl="1"/>
            <a:r>
              <a:rPr lang="en-GB" dirty="0" smtClean="0"/>
              <a:t>Second Quartile = median.</a:t>
            </a:r>
          </a:p>
          <a:p>
            <a:pPr lvl="1"/>
            <a:r>
              <a:rPr lang="en-GB" dirty="0" smtClean="0"/>
              <a:t>Lower quartile  = median of lower half of the data</a:t>
            </a:r>
          </a:p>
          <a:p>
            <a:pPr lvl="1"/>
            <a:r>
              <a:rPr lang="en-GB" dirty="0" smtClean="0"/>
              <a:t>Upper quartile = median of upper half of the data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86200"/>
            <a:ext cx="7627620" cy="229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08037" y="17811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Deviance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can calculate the spread of scores by looking at how different each score is from the center of a distribution e.g. the mean: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0" y="3619500"/>
            <a:ext cx="34290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4470400"/>
            <a:ext cx="4953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57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Squared Errors, 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Indicates the total dispersion, or total deviance of scores from the mean: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It’s size is dependent on the number of scores in the data. </a:t>
            </a:r>
          </a:p>
          <a:p>
            <a:r>
              <a:rPr lang="en-US" sz="2800" dirty="0"/>
              <a:t>M</a:t>
            </a:r>
            <a:r>
              <a:rPr lang="en-US" sz="2800" dirty="0"/>
              <a:t>ore useful to work with the average dispersion, known as the </a:t>
            </a:r>
            <a:r>
              <a:rPr lang="en-US" sz="2800" b="1" dirty="0"/>
              <a:t>variance</a:t>
            </a:r>
            <a:r>
              <a:rPr lang="en-US" sz="2800" dirty="0"/>
              <a:t>:</a:t>
            </a:r>
            <a:endParaRPr lang="en-US" sz="28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641600"/>
            <a:ext cx="47244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5588000"/>
            <a:ext cx="54292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51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498601"/>
            <a:ext cx="7531100" cy="4843463"/>
          </a:xfrm>
        </p:spPr>
        <p:txBody>
          <a:bodyPr/>
          <a:lstStyle/>
          <a:p>
            <a:r>
              <a:rPr lang="en-US" sz="2400" dirty="0"/>
              <a:t>The variance gives us a measure in units squared.</a:t>
            </a:r>
          </a:p>
          <a:p>
            <a:pPr lvl="1"/>
            <a:r>
              <a:rPr lang="en-US" sz="2400" dirty="0"/>
              <a:t>In our Facebook example we would have to say that the average error in out data was 3224.6 friends squared.</a:t>
            </a:r>
          </a:p>
          <a:p>
            <a:r>
              <a:rPr lang="en-US" sz="2400" dirty="0"/>
              <a:t>This problem is solved by taking </a:t>
            </a:r>
            <a:r>
              <a:rPr lang="en-US" sz="2400" dirty="0"/>
              <a:t>the square root of the </a:t>
            </a:r>
            <a:r>
              <a:rPr lang="en-US" sz="2400" dirty="0"/>
              <a:t>variance, which is known as the standard deviation: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864" y="4335464"/>
            <a:ext cx="24892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76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Same Mean, Different SD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85" y="1879600"/>
            <a:ext cx="7854315" cy="31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57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a Frequency </a:t>
            </a:r>
            <a:r>
              <a:rPr lang="en-US" dirty="0"/>
              <a:t>D</a:t>
            </a:r>
            <a:r>
              <a:rPr lang="en-US" dirty="0" smtClean="0"/>
              <a:t>istribution to go Beyond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7" y="2159000"/>
            <a:ext cx="8067421" cy="38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10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Important Things to Remember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/>
              <a:t>The Sum of Squares, Variance, and Standard Deviation represent the same thing:</a:t>
            </a:r>
          </a:p>
          <a:p>
            <a:pPr lvl="1"/>
            <a:r>
              <a:rPr lang="en-GB"/>
              <a:t>The ‘Fit’ of the mean to the data</a:t>
            </a:r>
          </a:p>
          <a:p>
            <a:pPr lvl="1"/>
            <a:r>
              <a:rPr lang="en-GB"/>
              <a:t>The variability in the data</a:t>
            </a:r>
          </a:p>
          <a:p>
            <a:pPr lvl="1"/>
            <a:r>
              <a:rPr lang="en-GB"/>
              <a:t>How well the mean represents the observed data</a:t>
            </a:r>
          </a:p>
          <a:p>
            <a:pPr lvl="1"/>
            <a:r>
              <a:rPr lang="en-GB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7667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2" grpId="0" autoUpdateAnimBg="0"/>
      <p:bldP spid="138243" grpId="0" build="p" bldLvl="2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Normal Probability Distribution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586" y="1866900"/>
            <a:ext cx="755904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5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Going beyond the data: </a:t>
            </a:r>
            <a:r>
              <a:rPr lang="en-GB" i="1" dirty="0" smtClean="0"/>
              <a:t>Z</a:t>
            </a:r>
            <a:r>
              <a:rPr lang="en-GB" dirty="0" smtClean="0"/>
              <a:t>-scores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549401"/>
            <a:ext cx="7758138" cy="2686056"/>
          </a:xfrm>
        </p:spPr>
        <p:txBody>
          <a:bodyPr>
            <a:normAutofit/>
          </a:bodyPr>
          <a:lstStyle/>
          <a:p>
            <a:r>
              <a:rPr lang="en-GB" dirty="0" smtClean="0"/>
              <a:t>Z-scores</a:t>
            </a:r>
          </a:p>
          <a:p>
            <a:pPr lvl="1"/>
            <a:r>
              <a:rPr lang="en-GB" dirty="0" smtClean="0"/>
              <a:t>Standardising a score with respect to the other scores in the group.</a:t>
            </a:r>
          </a:p>
          <a:p>
            <a:pPr lvl="1"/>
            <a:r>
              <a:rPr lang="en-GB" dirty="0" smtClean="0"/>
              <a:t>Expresses a score in terms of how many standard </a:t>
            </a:r>
            <a:r>
              <a:rPr lang="en-GB" dirty="0"/>
              <a:t>d</a:t>
            </a:r>
            <a:r>
              <a:rPr lang="en-GB" dirty="0" smtClean="0"/>
              <a:t>eviations it is away from the mean.</a:t>
            </a:r>
          </a:p>
          <a:p>
            <a:pPr lvl="1"/>
            <a:r>
              <a:rPr lang="en-GB" dirty="0" smtClean="0"/>
              <a:t>The distribution of </a:t>
            </a:r>
            <a:r>
              <a:rPr lang="en-GB" i="1" dirty="0" smtClean="0"/>
              <a:t>z</a:t>
            </a:r>
            <a:r>
              <a:rPr lang="en-GB" dirty="0" smtClean="0"/>
              <a:t>-scores has a mean of 0 and </a:t>
            </a:r>
            <a:r>
              <a:rPr lang="en-GB" i="1" dirty="0" smtClean="0"/>
              <a:t>SD</a:t>
            </a:r>
            <a:r>
              <a:rPr lang="en-GB" dirty="0" smtClean="0"/>
              <a:t> = 1.</a:t>
            </a:r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8150" y="3911584"/>
            <a:ext cx="3435372" cy="246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 of </a:t>
            </a:r>
            <a:r>
              <a:rPr lang="en-GB" i="1" dirty="0" smtClean="0"/>
              <a:t>z</a:t>
            </a:r>
            <a:r>
              <a:rPr lang="en-GB" dirty="0" smtClean="0"/>
              <a:t>-scores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1.96 cuts off the top 2.5% of the distribution.</a:t>
            </a:r>
          </a:p>
          <a:p>
            <a:r>
              <a:rPr lang="en-GB" dirty="0" smtClean="0"/>
              <a:t>−1.96 cuts off the bottom 2.5% of the distribution.</a:t>
            </a:r>
          </a:p>
          <a:p>
            <a:r>
              <a:rPr lang="en-GB" dirty="0" smtClean="0"/>
              <a:t>As such, 95% of z-scores lie between −1.96 and 1.96.</a:t>
            </a:r>
          </a:p>
          <a:p>
            <a:r>
              <a:rPr lang="en-GB" dirty="0" smtClean="0"/>
              <a:t>99% of z-scores lie between −2.58 and 2.58,</a:t>
            </a:r>
          </a:p>
          <a:p>
            <a:r>
              <a:rPr lang="en-GB" dirty="0" smtClean="0"/>
              <a:t>99.9% of them lie between −3.29 and 3.29.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45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Density function of a Normal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15" y="1955800"/>
            <a:ext cx="7379970" cy="37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2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Observation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Find something that needs explaining</a:t>
            </a:r>
          </a:p>
          <a:p>
            <a:pPr lvl="1"/>
            <a:r>
              <a:rPr lang="en-GB" dirty="0" smtClean="0"/>
              <a:t>Observe the real world</a:t>
            </a:r>
          </a:p>
          <a:p>
            <a:pPr lvl="1"/>
            <a:r>
              <a:rPr lang="en-GB" dirty="0" smtClean="0"/>
              <a:t>Read other research</a:t>
            </a:r>
          </a:p>
          <a:p>
            <a:r>
              <a:rPr lang="en-GB" dirty="0" smtClean="0"/>
              <a:t>Test the concept: collect data</a:t>
            </a:r>
          </a:p>
          <a:p>
            <a:pPr lvl="1"/>
            <a:r>
              <a:rPr lang="en-GB" dirty="0" smtClean="0"/>
              <a:t>Collect data to see whether your hunch is correct</a:t>
            </a:r>
          </a:p>
          <a:p>
            <a:pPr lvl="1"/>
            <a:r>
              <a:rPr lang="en-GB" dirty="0" smtClean="0"/>
              <a:t>To do this you need to define variables</a:t>
            </a:r>
          </a:p>
          <a:p>
            <a:pPr lvl="2"/>
            <a:r>
              <a:rPr lang="en-GB" dirty="0" smtClean="0"/>
              <a:t>Anything that can be measured and can differ across entities or time.</a:t>
            </a:r>
            <a:endParaRPr lang="en-GB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Dissemination of Research</a:t>
            </a:r>
          </a:p>
          <a:p>
            <a:pPr lvl="1"/>
            <a:r>
              <a:rPr lang="en-GB" dirty="0" smtClean="0"/>
              <a:t>Findings are presented at </a:t>
            </a:r>
            <a:r>
              <a:rPr lang="en-GB" dirty="0"/>
              <a:t>conferences and in articles published in </a:t>
            </a:r>
            <a:r>
              <a:rPr lang="en-GB" dirty="0" smtClean="0"/>
              <a:t>scientific </a:t>
            </a:r>
            <a:r>
              <a:rPr lang="en-GB" b="1" dirty="0" smtClean="0"/>
              <a:t>journals</a:t>
            </a:r>
            <a:r>
              <a:rPr lang="en-GB" dirty="0" smtClean="0"/>
              <a:t>. </a:t>
            </a:r>
          </a:p>
          <a:p>
            <a:r>
              <a:rPr lang="en-GB" dirty="0" smtClean="0"/>
              <a:t>Knowing how to report data</a:t>
            </a:r>
          </a:p>
          <a:p>
            <a:pPr lvl="1"/>
            <a:r>
              <a:rPr lang="en-GB" dirty="0"/>
              <a:t>Chose a mode of presentation that optimizes the understanding of the data;</a:t>
            </a:r>
          </a:p>
          <a:p>
            <a:pPr lvl="1"/>
            <a:r>
              <a:rPr lang="en-GB" dirty="0"/>
              <a:t>If you present three or fewer numbers then try using a sentence;</a:t>
            </a:r>
          </a:p>
          <a:p>
            <a:pPr lvl="1"/>
            <a:r>
              <a:rPr lang="en-GB" dirty="0"/>
              <a:t>If you need to present between 4 and 20 numbers consider a table;</a:t>
            </a:r>
          </a:p>
          <a:p>
            <a:pPr lvl="1"/>
            <a:r>
              <a:rPr lang="en-GB" dirty="0"/>
              <a:t>If you need to present more than 20 numbers then a graph is often more useful than a table.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1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08037" y="1750207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308037" y="2819392"/>
            <a:ext cx="6072230" cy="1857388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Generating and Testing Theories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Theories</a:t>
            </a:r>
          </a:p>
          <a:p>
            <a:pPr lvl="1"/>
            <a:r>
              <a:rPr lang="en-GB" dirty="0" smtClean="0"/>
              <a:t>An hypothesized general principle or set of principles that explain known findings about a topic and from which new hypotheses can be generated.</a:t>
            </a:r>
          </a:p>
          <a:p>
            <a:r>
              <a:rPr lang="en-GB" dirty="0" smtClean="0"/>
              <a:t>Hypothesis</a:t>
            </a:r>
          </a:p>
          <a:p>
            <a:pPr lvl="1"/>
            <a:r>
              <a:rPr lang="en-GB" dirty="0" smtClean="0"/>
              <a:t>A prediction from a theory.</a:t>
            </a:r>
          </a:p>
          <a:p>
            <a:pPr lvl="1"/>
            <a:r>
              <a:rPr lang="en-GB" dirty="0" smtClean="0"/>
              <a:t>E.g. the number of people turning up for a Big Brother audition that have narcissistic personality disorder will be higher than the general level (1%) in the population.</a:t>
            </a:r>
          </a:p>
          <a:p>
            <a:r>
              <a:rPr lang="en-GB" dirty="0" smtClean="0"/>
              <a:t>Falsification</a:t>
            </a:r>
          </a:p>
          <a:p>
            <a:pPr lvl="1"/>
            <a:r>
              <a:rPr lang="en-GB" dirty="0" smtClean="0"/>
              <a:t>The act of disproving a theory or hypothesis.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0016" y="1857364"/>
            <a:ext cx="8187985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08037" y="1678769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308037" y="4376742"/>
            <a:ext cx="6072230" cy="1071570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Collect Data to </a:t>
            </a:r>
            <a:r>
              <a:rPr lang="en-GB" dirty="0"/>
              <a:t>T</a:t>
            </a:r>
            <a:r>
              <a:rPr lang="en-GB" dirty="0" smtClean="0"/>
              <a:t>est </a:t>
            </a:r>
            <a:r>
              <a:rPr lang="en-GB" dirty="0"/>
              <a:t>Y</a:t>
            </a:r>
            <a:r>
              <a:rPr lang="en-GB" dirty="0" smtClean="0"/>
              <a:t>our Theory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Hypothesis:</a:t>
            </a:r>
          </a:p>
          <a:p>
            <a:pPr lvl="1"/>
            <a:r>
              <a:rPr lang="en-GB" i="1" dirty="0" smtClean="0"/>
              <a:t>Coca-cola kills sperm</a:t>
            </a:r>
            <a:r>
              <a:rPr lang="en-GB" dirty="0" smtClean="0"/>
              <a:t>.</a:t>
            </a:r>
          </a:p>
          <a:p>
            <a:r>
              <a:rPr lang="en-GB" dirty="0" smtClean="0"/>
              <a:t>Independent Variable</a:t>
            </a:r>
          </a:p>
          <a:p>
            <a:pPr lvl="1"/>
            <a:r>
              <a:rPr lang="en-GB" dirty="0" smtClean="0"/>
              <a:t>The proposed cause</a:t>
            </a:r>
          </a:p>
          <a:p>
            <a:pPr lvl="1"/>
            <a:r>
              <a:rPr lang="en-GB" dirty="0" smtClean="0"/>
              <a:t>A predictor variable</a:t>
            </a:r>
          </a:p>
          <a:p>
            <a:pPr lvl="1"/>
            <a:r>
              <a:rPr lang="en-GB" dirty="0" smtClean="0"/>
              <a:t>A manipulated variable (in experiments)</a:t>
            </a:r>
          </a:p>
          <a:p>
            <a:pPr lvl="1"/>
            <a:r>
              <a:rPr lang="en-GB" dirty="0" smtClean="0"/>
              <a:t>Coca-cola in the hypothesis above</a:t>
            </a:r>
          </a:p>
          <a:p>
            <a:r>
              <a:rPr lang="en-GB" dirty="0" smtClean="0"/>
              <a:t>Dependent Variable</a:t>
            </a:r>
          </a:p>
          <a:p>
            <a:pPr lvl="1"/>
            <a:r>
              <a:rPr lang="en-GB" dirty="0" smtClean="0"/>
              <a:t>The proposed effect</a:t>
            </a:r>
          </a:p>
          <a:p>
            <a:pPr lvl="1"/>
            <a:r>
              <a:rPr lang="en-GB" dirty="0" smtClean="0"/>
              <a:t>An outcome variable</a:t>
            </a:r>
          </a:p>
          <a:p>
            <a:pPr lvl="1"/>
            <a:r>
              <a:rPr lang="en-GB" dirty="0" smtClean="0"/>
              <a:t>Measured not manipulated (in experiments)</a:t>
            </a:r>
          </a:p>
          <a:p>
            <a:pPr lvl="1"/>
            <a:r>
              <a:rPr lang="en-GB" dirty="0" smtClean="0"/>
              <a:t>Sperm in the hypothesis above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ethods_stats2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hods_stats2" id="{77CCACD6-60E6-FF43-98AD-12095CDE7ED9}" vid="{DE333D5C-1D4A-6843-9701-77B15882AB8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3568</TotalTime>
  <Words>1487</Words>
  <Application>Microsoft Macintosh PowerPoint</Application>
  <PresentationFormat>Widescreen</PresentationFormat>
  <Paragraphs>200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Century Gothic</vt:lpstr>
      <vt:lpstr>Helvetica Neue Light</vt:lpstr>
      <vt:lpstr>ＭＳ Ｐゴシック</vt:lpstr>
      <vt:lpstr>Myriad Pro</vt:lpstr>
      <vt:lpstr>Trebuchet MS</vt:lpstr>
      <vt:lpstr>Verdana</vt:lpstr>
      <vt:lpstr>Wingdings</vt:lpstr>
      <vt:lpstr>Wingdings 2</vt:lpstr>
      <vt:lpstr>Arial</vt:lpstr>
      <vt:lpstr>DiscStat Lecture</vt:lpstr>
      <vt:lpstr>methods_stats2</vt:lpstr>
      <vt:lpstr>Why do we need statistics?</vt:lpstr>
      <vt:lpstr>Types of Data Analysis</vt:lpstr>
      <vt:lpstr>The Research Process</vt:lpstr>
      <vt:lpstr>Initial Observation</vt:lpstr>
      <vt:lpstr>The Research Process</vt:lpstr>
      <vt:lpstr>Generating and Testing Theories</vt:lpstr>
      <vt:lpstr>PowerPoint Presentation</vt:lpstr>
      <vt:lpstr>The Research Process</vt:lpstr>
      <vt:lpstr>Collect Data to Test Your Theory</vt:lpstr>
      <vt:lpstr>Levels of Measurement</vt:lpstr>
      <vt:lpstr>Measurement Error</vt:lpstr>
      <vt:lpstr>Validity</vt:lpstr>
      <vt:lpstr>Reliability</vt:lpstr>
      <vt:lpstr>How to Measure</vt:lpstr>
      <vt:lpstr>Experimental Research Methods</vt:lpstr>
      <vt:lpstr>Methods of Data Collection</vt:lpstr>
      <vt:lpstr>Types of Variation</vt:lpstr>
      <vt:lpstr>The Research Process</vt:lpstr>
      <vt:lpstr>Analysing Data: Histograms</vt:lpstr>
      <vt:lpstr>The Normal Distribution</vt:lpstr>
      <vt:lpstr>Properties of Frequency Distributions</vt:lpstr>
      <vt:lpstr>Skew</vt:lpstr>
      <vt:lpstr>Kurtosis</vt:lpstr>
      <vt:lpstr>Central tendency: The Mode</vt:lpstr>
      <vt:lpstr>Bimodal and Multimodal Distributions</vt:lpstr>
      <vt:lpstr>Central Tendency: The Median</vt:lpstr>
      <vt:lpstr>Central Tendency: The Mean</vt:lpstr>
      <vt:lpstr>The Dispersion: Range</vt:lpstr>
      <vt:lpstr>The Dispersion: The Interquartile range</vt:lpstr>
      <vt:lpstr>Deviance</vt:lpstr>
      <vt:lpstr>Sum of Squared Errors, SS</vt:lpstr>
      <vt:lpstr>Standard Deviation</vt:lpstr>
      <vt:lpstr>Same Mean, Different SD</vt:lpstr>
      <vt:lpstr> Using a Frequency Distribution to go Beyond the Data</vt:lpstr>
      <vt:lpstr>Important Things to Remember</vt:lpstr>
      <vt:lpstr>The Normal Probability Distribution</vt:lpstr>
      <vt:lpstr>Going beyond the data: Z-scores</vt:lpstr>
      <vt:lpstr>Properties of z-scores</vt:lpstr>
      <vt:lpstr>Probability Density function of a Normal Distribution</vt:lpstr>
      <vt:lpstr>Reporting Data</vt:lpstr>
    </vt:vector>
  </TitlesOfParts>
  <Company>University of Sussex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Vann, Burrel</cp:lastModifiedBy>
  <cp:revision>117</cp:revision>
  <dcterms:created xsi:type="dcterms:W3CDTF">2010-10-05T07:56:41Z</dcterms:created>
  <dcterms:modified xsi:type="dcterms:W3CDTF">2017-08-17T20:18:40Z</dcterms:modified>
</cp:coreProperties>
</file>